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anose="020B0604020202020204" charset="0"/>
      <p:regular r:id="rId13"/>
    </p:embeddedFont>
    <p:embeddedFont>
      <p:font typeface="Gelasio Semi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8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kan\OneDrive\Desktop\Data%20Analyst\EXCEL\Project\CAR%20DETAILS%20FROM%20CAR%20DEKHO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[CAR DETAILS FROM CAR DEKHO.xlsx]Analysis!PivotTable4</c:name>
    <c:fmtId val="20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FF9B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FF9B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rgbClr val="FF9B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129829631643933"/>
          <c:y val="2.0293752770168882E-2"/>
          <c:w val="0.80279465996076771"/>
          <c:h val="0.89998887417125717"/>
        </c:manualLayout>
      </c:layout>
      <c:barChart>
        <c:barDir val="bar"/>
        <c:grouping val="clustered"/>
        <c:varyColors val="0"/>
        <c:ser>
          <c:idx val="1"/>
          <c:order val="0"/>
          <c:tx>
            <c:strRef>
              <c:f>Analysis!$C$11</c:f>
              <c:strCache>
                <c:ptCount val="1"/>
                <c:pt idx="0">
                  <c:v>Sum of selling_price</c:v>
                </c:pt>
              </c:strCache>
            </c:strRef>
          </c:tx>
          <c:spPr>
            <a:solidFill>
              <a:srgbClr val="FF9B00"/>
            </a:solidFill>
            <a:ln>
              <a:noFill/>
            </a:ln>
            <a:effectLst/>
          </c:spPr>
          <c:invertIfNegative val="0"/>
          <c:cat>
            <c:strRef>
              <c:f>Analysis!$B$12:$B$22</c:f>
              <c:strCache>
                <c:ptCount val="10"/>
                <c:pt idx="0">
                  <c:v>2008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</c:strCache>
            </c:strRef>
          </c:cat>
          <c:val>
            <c:numRef>
              <c:f>Analysis!$C$12:$C$22</c:f>
              <c:numCache>
                <c:formatCode>General</c:formatCode>
                <c:ptCount val="10"/>
                <c:pt idx="0">
                  <c:v>128218995</c:v>
                </c:pt>
                <c:pt idx="1">
                  <c:v>159938994</c:v>
                </c:pt>
                <c:pt idx="2">
                  <c:v>129403193</c:v>
                </c:pt>
                <c:pt idx="3">
                  <c:v>183698986</c:v>
                </c:pt>
                <c:pt idx="4">
                  <c:v>168160582</c:v>
                </c:pt>
                <c:pt idx="5">
                  <c:v>209827588</c:v>
                </c:pt>
                <c:pt idx="6">
                  <c:v>204268980</c:v>
                </c:pt>
                <c:pt idx="7">
                  <c:v>143758984</c:v>
                </c:pt>
                <c:pt idx="8">
                  <c:v>209903678</c:v>
                </c:pt>
                <c:pt idx="9">
                  <c:v>204689986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3E0-4C2C-BAA6-1A8FD90D889F}"/>
            </c:ext>
          </c:extLst>
        </c:ser>
        <c:ser>
          <c:idx val="0"/>
          <c:order val="1"/>
          <c:tx>
            <c:strRef>
              <c:f>Analysis!$D$11</c:f>
              <c:strCache>
                <c:ptCount val="1"/>
                <c:pt idx="0">
                  <c:v>Parcentage of selling_price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Analysis!$B$12:$B$22</c:f>
              <c:strCache>
                <c:ptCount val="10"/>
                <c:pt idx="0">
                  <c:v>2008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</c:strCache>
            </c:strRef>
          </c:cat>
          <c:val>
            <c:numRef>
              <c:f>Analysis!$D$12:$D$22</c:f>
              <c:numCache>
                <c:formatCode>0.00%</c:formatCode>
                <c:ptCount val="10"/>
                <c:pt idx="0">
                  <c:v>7.3609969459683539E-2</c:v>
                </c:pt>
                <c:pt idx="1">
                  <c:v>9.1820283443592027E-2</c:v>
                </c:pt>
                <c:pt idx="2">
                  <c:v>7.4289812400382127E-2</c:v>
                </c:pt>
                <c:pt idx="3">
                  <c:v>0.10546079189931908</c:v>
                </c:pt>
                <c:pt idx="4">
                  <c:v>9.6540261490449281E-2</c:v>
                </c:pt>
                <c:pt idx="5">
                  <c:v>0.12046110909291606</c:v>
                </c:pt>
                <c:pt idx="6">
                  <c:v>0.11726993632543062</c:v>
                </c:pt>
                <c:pt idx="7">
                  <c:v>8.2531409810185571E-2</c:v>
                </c:pt>
                <c:pt idx="8">
                  <c:v>0.12050479203221993</c:v>
                </c:pt>
                <c:pt idx="9">
                  <c:v>0.11751163404582177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E0-4C2C-BAA6-1A8FD90D88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axId val="391366735"/>
        <c:axId val="391357135"/>
      </c:barChart>
      <c:catAx>
        <c:axId val="391366735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357135"/>
        <c:crosses val="autoZero"/>
        <c:auto val="1"/>
        <c:lblAlgn val="ctr"/>
        <c:lblOffset val="100"/>
        <c:noMultiLvlLbl val="0"/>
      </c:catAx>
      <c:valAx>
        <c:axId val="39135713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366735"/>
        <c:crosses val="autoZero"/>
        <c:crossBetween val="between"/>
      </c:valAx>
      <c:spPr>
        <a:noFill/>
        <a:ln>
          <a:noFill/>
        </a:ln>
        <a:effectLst>
          <a:outerShdw blurRad="50800" dist="50800" dir="5400000" sx="2000" sy="2000" algn="ctr" rotWithShape="0">
            <a:srgbClr val="000000">
              <a:alpha val="43137"/>
            </a:srgbClr>
          </a:outerShdw>
        </a:effectLst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[CAR DETAILS FROM CAR DEKHO.xlsx]Analysis!PivotTable6</c:name>
    <c:fmtId val="15"/>
  </c:pivotSource>
  <c:chart>
    <c:title>
      <c:layout>
        <c:manualLayout>
          <c:xMode val="edge"/>
          <c:yMode val="edge"/>
          <c:x val="0.3943697332322319"/>
          <c:y val="3.93578542192150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dLbl>
          <c:idx val="0"/>
          <c:layout>
            <c:manualLayout>
              <c:x val="2.7885261232201097E-2"/>
              <c:y val="-0.45230552469438762"/>
            </c:manualLayout>
          </c:layout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dLbl>
          <c:idx val="0"/>
          <c:layout>
            <c:manualLayout>
              <c:x val="0.13435625866424214"/>
              <c:y val="-3.6772806885722567E-3"/>
            </c:manualLayout>
          </c:layout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dLbl>
          <c:idx val="0"/>
          <c:layout>
            <c:manualLayout>
              <c:x val="1.2675118741909632E-2"/>
              <c:y val="-7.7222894460017386E-2"/>
            </c:manualLayout>
          </c:layout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dLbl>
          <c:idx val="0"/>
          <c:layout>
            <c:manualLayout>
              <c:x val="0"/>
              <c:y val="-0.10296385928002319"/>
            </c:manualLayout>
          </c:layout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dLbl>
          <c:idx val="0"/>
          <c:layout>
            <c:manualLayout>
              <c:x val="2.7885261232201097E-2"/>
              <c:y val="-0.45230552469438762"/>
            </c:manualLayout>
          </c:layout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dLbl>
          <c:idx val="0"/>
          <c:layout>
            <c:manualLayout>
              <c:x val="0"/>
              <c:y val="-0.10296385928002319"/>
            </c:manualLayout>
          </c:layout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dLbl>
          <c:idx val="0"/>
          <c:layout>
            <c:manualLayout>
              <c:x val="1.2675118741909632E-2"/>
              <c:y val="-7.7222894460017386E-2"/>
            </c:manualLayout>
          </c:layout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dLbl>
          <c:idx val="0"/>
          <c:layout>
            <c:manualLayout>
              <c:x val="0.13435625866424214"/>
              <c:y val="-3.6772806885722567E-3"/>
            </c:manualLayout>
          </c:layout>
          <c:spPr>
            <a:gradFill>
              <a:gsLst>
                <a:gs pos="91500">
                  <a:srgbClr val="C6DBD1"/>
                </a:gs>
                <a:gs pos="0">
                  <a:srgbClr val="70AD47">
                    <a:lumMod val="40000"/>
                    <a:lumOff val="60000"/>
                  </a:srgbClr>
                </a:gs>
                <a:gs pos="100000">
                  <a:srgbClr val="70AD47">
                    <a:lumMod val="75000"/>
                  </a:srgbClr>
                </a:gs>
              </a:gsLst>
              <a:lin ang="5400000" scaled="1"/>
            </a:gra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24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8.7016870210230746E-2"/>
          <c:y val="0.13193149455166711"/>
          <c:w val="0.83835282904402531"/>
          <c:h val="0.75832215346381526"/>
        </c:manualLayout>
      </c:layout>
      <c:pie3DChart>
        <c:varyColors val="1"/>
        <c:ser>
          <c:idx val="0"/>
          <c:order val="0"/>
          <c:tx>
            <c:strRef>
              <c:f>Analysis!$L$11</c:f>
              <c:strCache>
                <c:ptCount val="1"/>
                <c:pt idx="0">
                  <c:v>Sum of selling_price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5186-49E6-8DFE-693FC5865B8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5186-49E6-8DFE-693FC5865B8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5186-49E6-8DFE-693FC5865B8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5186-49E6-8DFE-693FC5865B8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5186-49E6-8DFE-693FC5865B8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Analysis!$K$12:$K$17</c:f>
              <c:strCache>
                <c:ptCount val="5"/>
                <c:pt idx="0">
                  <c:v>First Owner</c:v>
                </c:pt>
                <c:pt idx="1">
                  <c:v>Fourth &amp; Above Owner</c:v>
                </c:pt>
                <c:pt idx="2">
                  <c:v>Second Owner</c:v>
                </c:pt>
                <c:pt idx="3">
                  <c:v>Test Drive Car</c:v>
                </c:pt>
                <c:pt idx="4">
                  <c:v>Third Owner</c:v>
                </c:pt>
              </c:strCache>
            </c:strRef>
          </c:cat>
          <c:val>
            <c:numRef>
              <c:f>Analysis!$L$12:$L$17</c:f>
              <c:numCache>
                <c:formatCode>#,##0</c:formatCode>
                <c:ptCount val="5"/>
                <c:pt idx="0">
                  <c:v>1695199898</c:v>
                </c:pt>
                <c:pt idx="1">
                  <c:v>14085997</c:v>
                </c:pt>
                <c:pt idx="2">
                  <c:v>380343544</c:v>
                </c:pt>
                <c:pt idx="3">
                  <c:v>16222997</c:v>
                </c:pt>
                <c:pt idx="4">
                  <c:v>82060097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186-49E6-8DFE-693FC5865B89}"/>
            </c:ext>
          </c:extLst>
        </c:ser>
        <c:ser>
          <c:idx val="1"/>
          <c:order val="1"/>
          <c:tx>
            <c:strRef>
              <c:f>Analysis!$M$11</c:f>
              <c:strCache>
                <c:ptCount val="1"/>
                <c:pt idx="0">
                  <c:v>Percentage of selling_price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C-5186-49E6-8DFE-693FC5865B8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E-5186-49E6-8DFE-693FC5865B8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0-5186-49E6-8DFE-693FC5865B8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2-5186-49E6-8DFE-693FC5865B8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4-5186-49E6-8DFE-693FC5865B8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Analysis!$K$12:$K$17</c:f>
              <c:strCache>
                <c:ptCount val="5"/>
                <c:pt idx="0">
                  <c:v>First Owner</c:v>
                </c:pt>
                <c:pt idx="1">
                  <c:v>Fourth &amp; Above Owner</c:v>
                </c:pt>
                <c:pt idx="2">
                  <c:v>Second Owner</c:v>
                </c:pt>
                <c:pt idx="3">
                  <c:v>Test Drive Car</c:v>
                </c:pt>
                <c:pt idx="4">
                  <c:v>Third Owner</c:v>
                </c:pt>
              </c:strCache>
            </c:strRef>
          </c:cat>
          <c:val>
            <c:numRef>
              <c:f>Analysis!$M$12:$M$17</c:f>
              <c:numCache>
                <c:formatCode>0.00%</c:formatCode>
                <c:ptCount val="5"/>
                <c:pt idx="0">
                  <c:v>0.77480240751470664</c:v>
                </c:pt>
                <c:pt idx="1">
                  <c:v>6.4380987756789817E-3</c:v>
                </c:pt>
                <c:pt idx="2">
                  <c:v>0.17383855079365734</c:v>
                </c:pt>
                <c:pt idx="3">
                  <c:v>7.4148288632706503E-3</c:v>
                </c:pt>
                <c:pt idx="4">
                  <c:v>3.7506114052686404E-2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5186-49E6-8DFE-693FC5865B89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4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2.8366300880626159E-2"/>
          <c:y val="0.85630159694999419"/>
          <c:w val="0.94028393999132576"/>
          <c:h val="0.142518495331528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EBE389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[CAR DETAILS FROM CAR DEKHO.xlsx]Analysis!PivotTable7</c:name>
    <c:fmtId val="29"/>
  </c:pivotSource>
  <c:chart>
    <c:autoTitleDeleted val="1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Analysis!$P$11</c:f>
              <c:strCache>
                <c:ptCount val="1"/>
                <c:pt idx="0">
                  <c:v>Sum of selling_price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5CF-4549-AB0D-129684C9522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5CF-4549-AB0D-129684C9522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75CF-4549-AB0D-129684C9522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75CF-4549-AB0D-129684C9522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75CF-4549-AB0D-129684C9522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Analysis!$O$12:$O$17</c:f>
              <c:strCache>
                <c:ptCount val="5"/>
                <c:pt idx="0">
                  <c:v>CNG</c:v>
                </c:pt>
                <c:pt idx="1">
                  <c:v>Diesel</c:v>
                </c:pt>
                <c:pt idx="2">
                  <c:v>Electric</c:v>
                </c:pt>
                <c:pt idx="3">
                  <c:v>LPG</c:v>
                </c:pt>
                <c:pt idx="4">
                  <c:v>Petrol</c:v>
                </c:pt>
              </c:strCache>
            </c:strRef>
          </c:cat>
          <c:val>
            <c:numRef>
              <c:f>Analysis!$P$12:$P$17</c:f>
              <c:numCache>
                <c:formatCode>General</c:formatCode>
                <c:ptCount val="5"/>
                <c:pt idx="0">
                  <c:v>11086997</c:v>
                </c:pt>
                <c:pt idx="1">
                  <c:v>1440559925</c:v>
                </c:pt>
                <c:pt idx="2">
                  <c:v>310000</c:v>
                </c:pt>
                <c:pt idx="3">
                  <c:v>3859999</c:v>
                </c:pt>
                <c:pt idx="4">
                  <c:v>732095612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5CF-4549-AB0D-129684C95228}"/>
            </c:ext>
          </c:extLst>
        </c:ser>
        <c:ser>
          <c:idx val="1"/>
          <c:order val="1"/>
          <c:tx>
            <c:strRef>
              <c:f>Analysis!$Q$11</c:f>
              <c:strCache>
                <c:ptCount val="1"/>
                <c:pt idx="0">
                  <c:v>Percentage of selling_price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C-75CF-4549-AB0D-129684C9522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E-75CF-4549-AB0D-129684C9522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0-75CF-4549-AB0D-129684C9522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2-75CF-4549-AB0D-129684C9522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4-75CF-4549-AB0D-129684C9522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Analysis!$O$12:$O$17</c:f>
              <c:strCache>
                <c:ptCount val="5"/>
                <c:pt idx="0">
                  <c:v>CNG</c:v>
                </c:pt>
                <c:pt idx="1">
                  <c:v>Diesel</c:v>
                </c:pt>
                <c:pt idx="2">
                  <c:v>Electric</c:v>
                </c:pt>
                <c:pt idx="3">
                  <c:v>LPG</c:v>
                </c:pt>
                <c:pt idx="4">
                  <c:v>Petrol</c:v>
                </c:pt>
              </c:strCache>
            </c:strRef>
          </c:cat>
          <c:val>
            <c:numRef>
              <c:f>Analysis!$Q$12:$Q$17</c:f>
              <c:numCache>
                <c:formatCode>0.00%</c:formatCode>
                <c:ptCount val="5"/>
                <c:pt idx="0">
                  <c:v>5.0673858450812209E-3</c:v>
                </c:pt>
                <c:pt idx="1">
                  <c:v>0.65841751133659232</c:v>
                </c:pt>
                <c:pt idx="2">
                  <c:v>1.4168756535021869E-4</c:v>
                </c:pt>
                <c:pt idx="3">
                  <c:v>1.7642382598847702E-3</c:v>
                </c:pt>
                <c:pt idx="4">
                  <c:v>0.33460917699309145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75CF-4549-AB0D-129684C95228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EBE389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[CAR DETAILS FROM CAR DEKHO.xlsx]Analysis!PivotTable8</c:name>
    <c:fmtId val="14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639441165357041"/>
          <c:y val="8.6177844563625053E-2"/>
          <c:w val="0.71863438930617063"/>
          <c:h val="0.7657257308421044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Analysis!$T$11</c:f>
              <c:strCache>
                <c:ptCount val="1"/>
                <c:pt idx="0">
                  <c:v>Sum of selling_price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Analysis!$S$12:$S$14</c:f>
              <c:strCache>
                <c:ptCount val="2"/>
                <c:pt idx="0">
                  <c:v>Automatic</c:v>
                </c:pt>
                <c:pt idx="1">
                  <c:v>Manual</c:v>
                </c:pt>
              </c:strCache>
            </c:strRef>
          </c:cat>
          <c:val>
            <c:numRef>
              <c:f>Analysis!$T$12:$T$14</c:f>
              <c:numCache>
                <c:formatCode>0</c:formatCode>
                <c:ptCount val="2"/>
                <c:pt idx="0">
                  <c:v>630852992</c:v>
                </c:pt>
                <c:pt idx="1">
                  <c:v>1557059541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738-4F5A-9466-35D31DF99182}"/>
            </c:ext>
          </c:extLst>
        </c:ser>
        <c:ser>
          <c:idx val="1"/>
          <c:order val="1"/>
          <c:tx>
            <c:strRef>
              <c:f>Analysis!$U$11</c:f>
              <c:strCache>
                <c:ptCount val="1"/>
                <c:pt idx="0">
                  <c:v>Percentage of selling_price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Analysis!$S$12:$S$14</c:f>
              <c:strCache>
                <c:ptCount val="2"/>
                <c:pt idx="0">
                  <c:v>Automatic</c:v>
                </c:pt>
                <c:pt idx="1">
                  <c:v>Manual</c:v>
                </c:pt>
              </c:strCache>
            </c:strRef>
          </c:cat>
          <c:val>
            <c:numRef>
              <c:f>Analysis!$U$12:$U$14</c:f>
              <c:numCache>
                <c:formatCode>0.00%</c:formatCode>
                <c:ptCount val="2"/>
                <c:pt idx="0">
                  <c:v>0.28833556300122898</c:v>
                </c:pt>
                <c:pt idx="1">
                  <c:v>0.71166443699877102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738-4F5A-9466-35D31DF991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98795839"/>
        <c:axId val="1698812639"/>
      </c:barChart>
      <c:catAx>
        <c:axId val="1698795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8812639"/>
        <c:crosses val="autoZero"/>
        <c:auto val="1"/>
        <c:lblAlgn val="ctr"/>
        <c:lblOffset val="100"/>
        <c:noMultiLvlLbl val="0"/>
      </c:catAx>
      <c:valAx>
        <c:axId val="1698812639"/>
        <c:scaling>
          <c:orientation val="minMax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87958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rgbClr val="EBE389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8978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EB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3C5B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3C5B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BD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CarDekho Sales Performance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Unlocking Growth Opportunities in the Automotive Market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36646" y="30260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750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are committed to driving sales excellence and customer satisfaction.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2870835" y="477809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Questions?</a:t>
            </a:r>
            <a:endParaRPr lang="en-US" sz="2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60852" y="666631"/>
            <a:ext cx="290869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EXECUTIVE SUMMARY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793790" y="1160621"/>
            <a:ext cx="13042821" cy="1662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500"/>
              </a:lnSpc>
              <a:buNone/>
            </a:pPr>
            <a:r>
              <a:rPr lang="en-US" sz="5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Strategic Insights on </a:t>
            </a:r>
            <a:r>
              <a:rPr lang="en-US" sz="5200" dirty="0" err="1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Cardekho</a:t>
            </a:r>
            <a:r>
              <a:rPr lang="en-US" sz="5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 Sales Data</a:t>
            </a:r>
            <a:endParaRPr lang="en-US" sz="5200" dirty="0"/>
          </a:p>
        </p:txBody>
      </p:sp>
      <p:sp>
        <p:nvSpPr>
          <p:cNvPr id="4" name="Text 2"/>
          <p:cNvSpPr/>
          <p:nvPr/>
        </p:nvSpPr>
        <p:spPr>
          <a:xfrm>
            <a:off x="793790" y="3112651"/>
            <a:ext cx="1304282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report analyzes CarDekho’s sales data from 1992–2020, offering a detailed look into market trends, customer preferences, and brand performance to identify strategic opportunities.</a:t>
            </a: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793790" y="4235410"/>
            <a:ext cx="6424970" cy="1422797"/>
          </a:xfrm>
          <a:prstGeom prst="roundRect">
            <a:avLst>
              <a:gd name="adj" fmla="val 7712"/>
            </a:avLst>
          </a:prstGeom>
          <a:solidFill>
            <a:srgbClr val="D3C5B6"/>
          </a:solidFill>
          <a:ln/>
        </p:spPr>
      </p:sp>
      <p:sp>
        <p:nvSpPr>
          <p:cNvPr id="6" name="Shape 4"/>
          <p:cNvSpPr/>
          <p:nvPr/>
        </p:nvSpPr>
        <p:spPr>
          <a:xfrm>
            <a:off x="793790" y="4212550"/>
            <a:ext cx="6424970" cy="91440"/>
          </a:xfrm>
          <a:prstGeom prst="roundRect">
            <a:avLst>
              <a:gd name="adj" fmla="val 31628"/>
            </a:avLst>
          </a:prstGeom>
          <a:solidFill>
            <a:srgbClr val="D3C5B6"/>
          </a:solidFill>
          <a:ln/>
        </p:spPr>
      </p:sp>
      <p:sp>
        <p:nvSpPr>
          <p:cNvPr id="7" name="Shape 5"/>
          <p:cNvSpPr/>
          <p:nvPr/>
        </p:nvSpPr>
        <p:spPr>
          <a:xfrm>
            <a:off x="3717012" y="3946207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D3C5B6"/>
          </a:solidFill>
          <a:ln/>
        </p:spPr>
      </p:sp>
      <p:sp>
        <p:nvSpPr>
          <p:cNvPr id="8" name="Text 6"/>
          <p:cNvSpPr/>
          <p:nvPr/>
        </p:nvSpPr>
        <p:spPr>
          <a:xfrm>
            <a:off x="3890486" y="4090749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1009412" y="471737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Sales Trends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009412" y="5134213"/>
            <a:ext cx="5993725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Analyzes historical sales growth and peak performance periods.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411522" y="4235410"/>
            <a:ext cx="6425089" cy="1422797"/>
          </a:xfrm>
          <a:prstGeom prst="roundRect">
            <a:avLst>
              <a:gd name="adj" fmla="val 7712"/>
            </a:avLst>
          </a:prstGeom>
          <a:solidFill>
            <a:srgbClr val="D3C5B6"/>
          </a:solidFill>
          <a:ln/>
        </p:spPr>
      </p:sp>
      <p:sp>
        <p:nvSpPr>
          <p:cNvPr id="12" name="Shape 10"/>
          <p:cNvSpPr/>
          <p:nvPr/>
        </p:nvSpPr>
        <p:spPr>
          <a:xfrm>
            <a:off x="7411522" y="4212550"/>
            <a:ext cx="6425089" cy="91440"/>
          </a:xfrm>
          <a:prstGeom prst="roundRect">
            <a:avLst>
              <a:gd name="adj" fmla="val 31628"/>
            </a:avLst>
          </a:prstGeom>
          <a:solidFill>
            <a:srgbClr val="D3C5B6"/>
          </a:solidFill>
          <a:ln/>
        </p:spPr>
      </p:sp>
      <p:sp>
        <p:nvSpPr>
          <p:cNvPr id="13" name="Shape 11"/>
          <p:cNvSpPr/>
          <p:nvPr/>
        </p:nvSpPr>
        <p:spPr>
          <a:xfrm>
            <a:off x="10334863" y="3946207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D3C5B6"/>
          </a:solidFill>
          <a:ln/>
        </p:spPr>
      </p:sp>
      <p:sp>
        <p:nvSpPr>
          <p:cNvPr id="14" name="Text 12"/>
          <p:cNvSpPr/>
          <p:nvPr/>
        </p:nvSpPr>
        <p:spPr>
          <a:xfrm>
            <a:off x="10508337" y="4090749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7627144" y="4717375"/>
            <a:ext cx="256794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Market Segmentation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627144" y="5134213"/>
            <a:ext cx="599384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Examines price segments, fuel types, and transmission preferences.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793790" y="6140172"/>
            <a:ext cx="6424970" cy="1422797"/>
          </a:xfrm>
          <a:prstGeom prst="roundRect">
            <a:avLst>
              <a:gd name="adj" fmla="val 7712"/>
            </a:avLst>
          </a:prstGeom>
          <a:solidFill>
            <a:srgbClr val="D3C5B6"/>
          </a:solidFill>
          <a:ln/>
        </p:spPr>
      </p:sp>
      <p:sp>
        <p:nvSpPr>
          <p:cNvPr id="18" name="Shape 16"/>
          <p:cNvSpPr/>
          <p:nvPr/>
        </p:nvSpPr>
        <p:spPr>
          <a:xfrm>
            <a:off x="793790" y="6117312"/>
            <a:ext cx="6424970" cy="91440"/>
          </a:xfrm>
          <a:prstGeom prst="roundRect">
            <a:avLst>
              <a:gd name="adj" fmla="val 31628"/>
            </a:avLst>
          </a:prstGeom>
          <a:solidFill>
            <a:srgbClr val="D3C5B6"/>
          </a:solidFill>
          <a:ln/>
        </p:spPr>
      </p:sp>
      <p:sp>
        <p:nvSpPr>
          <p:cNvPr id="19" name="Shape 17"/>
          <p:cNvSpPr/>
          <p:nvPr/>
        </p:nvSpPr>
        <p:spPr>
          <a:xfrm>
            <a:off x="3717012" y="5850969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D3C5B6"/>
          </a:solidFill>
          <a:ln/>
        </p:spPr>
      </p:sp>
      <p:sp>
        <p:nvSpPr>
          <p:cNvPr id="20" name="Text 18"/>
          <p:cNvSpPr/>
          <p:nvPr/>
        </p:nvSpPr>
        <p:spPr>
          <a:xfrm>
            <a:off x="3890486" y="5995511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1800" dirty="0"/>
          </a:p>
        </p:txBody>
      </p:sp>
      <p:sp>
        <p:nvSpPr>
          <p:cNvPr id="21" name="Text 19"/>
          <p:cNvSpPr/>
          <p:nvPr/>
        </p:nvSpPr>
        <p:spPr>
          <a:xfrm>
            <a:off x="1009412" y="6622137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Brand Dynamics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1009412" y="7038975"/>
            <a:ext cx="5993725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Identifies top-selling brands and their market positions.</a:t>
            </a:r>
            <a:endParaRPr lang="en-US" sz="1500" dirty="0"/>
          </a:p>
        </p:txBody>
      </p:sp>
      <p:sp>
        <p:nvSpPr>
          <p:cNvPr id="23" name="Shape 21"/>
          <p:cNvSpPr/>
          <p:nvPr/>
        </p:nvSpPr>
        <p:spPr>
          <a:xfrm>
            <a:off x="7411522" y="6140172"/>
            <a:ext cx="6425089" cy="1422797"/>
          </a:xfrm>
          <a:prstGeom prst="roundRect">
            <a:avLst>
              <a:gd name="adj" fmla="val 7712"/>
            </a:avLst>
          </a:prstGeom>
          <a:solidFill>
            <a:srgbClr val="D3C5B6"/>
          </a:solidFill>
          <a:ln/>
        </p:spPr>
      </p:sp>
      <p:sp>
        <p:nvSpPr>
          <p:cNvPr id="24" name="Shape 22"/>
          <p:cNvSpPr/>
          <p:nvPr/>
        </p:nvSpPr>
        <p:spPr>
          <a:xfrm>
            <a:off x="7411522" y="6117312"/>
            <a:ext cx="6425089" cy="91440"/>
          </a:xfrm>
          <a:prstGeom prst="roundRect">
            <a:avLst>
              <a:gd name="adj" fmla="val 31628"/>
            </a:avLst>
          </a:prstGeom>
          <a:solidFill>
            <a:srgbClr val="D3C5B6"/>
          </a:solidFill>
          <a:ln/>
        </p:spPr>
      </p:sp>
      <p:sp>
        <p:nvSpPr>
          <p:cNvPr id="25" name="Shape 23"/>
          <p:cNvSpPr/>
          <p:nvPr/>
        </p:nvSpPr>
        <p:spPr>
          <a:xfrm>
            <a:off x="10334863" y="5850969"/>
            <a:ext cx="578406" cy="578406"/>
          </a:xfrm>
          <a:prstGeom prst="roundRect">
            <a:avLst>
              <a:gd name="adj" fmla="val 158090"/>
            </a:avLst>
          </a:prstGeom>
          <a:solidFill>
            <a:srgbClr val="D3C5B6"/>
          </a:solidFill>
          <a:ln/>
        </p:spPr>
      </p:sp>
      <p:sp>
        <p:nvSpPr>
          <p:cNvPr id="26" name="Text 24"/>
          <p:cNvSpPr/>
          <p:nvPr/>
        </p:nvSpPr>
        <p:spPr>
          <a:xfrm>
            <a:off x="10508337" y="5995511"/>
            <a:ext cx="231338" cy="289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</a:t>
            </a:r>
            <a:endParaRPr lang="en-US" sz="1800" dirty="0"/>
          </a:p>
        </p:txBody>
      </p:sp>
      <p:sp>
        <p:nvSpPr>
          <p:cNvPr id="27" name="Text 25"/>
          <p:cNvSpPr/>
          <p:nvPr/>
        </p:nvSpPr>
        <p:spPr>
          <a:xfrm>
            <a:off x="7627144" y="6622137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Ownership Patterns</a:t>
            </a:r>
            <a:endParaRPr lang="en-US" sz="1850" dirty="0"/>
          </a:p>
        </p:txBody>
      </p:sp>
      <p:sp>
        <p:nvSpPr>
          <p:cNvPr id="28" name="Text 26"/>
          <p:cNvSpPr/>
          <p:nvPr/>
        </p:nvSpPr>
        <p:spPr>
          <a:xfrm>
            <a:off x="7627144" y="7038975"/>
            <a:ext cx="5993844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Breaks down sales by owner type and mileage for used cars.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172" y="481846"/>
            <a:ext cx="6188154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Cleaning &amp; Preparation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3172" y="1379696"/>
            <a:ext cx="13404056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analysis began with rigorous data cleaning to ensure accuracy and reliability.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552" y="1656153"/>
            <a:ext cx="4118847" cy="37664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36537" y="2014776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Raw Data Sourcing:</a:t>
            </a: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Acquired data from Kaggle, providing a comprehensive dataset for analysis.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536537" y="2636877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Duplicate Removal:</a:t>
            </a: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Eliminated redundant entries to maintain data integrity.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36537" y="2978587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Structure Uniformity:</a:t>
            </a: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Applied TRIM functions to standardize text fields and ensure consistent formatting.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7536537" y="3600688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Feature Engineering:</a:t>
            </a: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Extracted 'Company' names from 'Car Model' for enhanced brand-specific insights.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536537" y="4222790"/>
            <a:ext cx="648831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Table Design:</a:t>
            </a:r>
            <a:r>
              <a:rPr lang="en-US" sz="13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Implemented a clear and organized table design for improved readability and analysis.</a:t>
            </a:r>
            <a:endParaRPr lang="en-US" sz="13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7651BA8-BE57-E586-A833-D5B229363D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67"/>
          <a:stretch>
            <a:fillRect/>
          </a:stretch>
        </p:blipFill>
        <p:spPr>
          <a:xfrm>
            <a:off x="3161818" y="4564500"/>
            <a:ext cx="11468582" cy="36310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8901"/>
            <a:ext cx="10521553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Performance Indicator (KPI) Insights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775103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 the core metrics driving CarDekho's sales performance.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678040" y="2331363"/>
            <a:ext cx="6419374" cy="2645926"/>
          </a:xfrm>
          <a:prstGeom prst="roundRect">
            <a:avLst>
              <a:gd name="adj" fmla="val 1157"/>
            </a:avLst>
          </a:prstGeom>
          <a:solidFill>
            <a:srgbClr val="EEE8DD"/>
          </a:solidFill>
          <a:ln/>
        </p:spPr>
      </p:sp>
      <p:sp>
        <p:nvSpPr>
          <p:cNvPr id="5" name="Shape 3"/>
          <p:cNvSpPr/>
          <p:nvPr/>
        </p:nvSpPr>
        <p:spPr>
          <a:xfrm>
            <a:off x="997863" y="253543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D3C5B6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217" y="2669381"/>
            <a:ext cx="275511" cy="34444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97863" y="335184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Top-Selling Brands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97863" y="3793093"/>
            <a:ext cx="6011228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Leaders:</a:t>
            </a:r>
            <a:r>
              <a:rPr lang="en-US" sz="16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Maruti Suzuki, Hyundai, Honda. These major players dominate the market, while smaller brands maintain niche positions.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7237" y="2331363"/>
            <a:ext cx="6419374" cy="2645926"/>
          </a:xfrm>
          <a:prstGeom prst="roundRect">
            <a:avLst>
              <a:gd name="adj" fmla="val 1157"/>
            </a:avLst>
          </a:prstGeom>
          <a:solidFill>
            <a:srgbClr val="EEE8DD"/>
          </a:solidFill>
          <a:ln/>
        </p:spPr>
      </p:sp>
      <p:sp>
        <p:nvSpPr>
          <p:cNvPr id="10" name="Shape 7"/>
          <p:cNvSpPr/>
          <p:nvPr/>
        </p:nvSpPr>
        <p:spPr>
          <a:xfrm>
            <a:off x="7621310" y="253543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D3C5B6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9664" y="2669381"/>
            <a:ext cx="275511" cy="344448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21310" y="3351848"/>
            <a:ext cx="3508296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Price Segment Performance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7621310" y="3793093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Volume Leader:</a:t>
            </a:r>
            <a:r>
              <a:rPr lang="en-US" sz="16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₹4–8 lakh bracket. Premium segment (&gt;₹15 lakh) has lower volume but higher profitability per unit.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646034" y="5294888"/>
            <a:ext cx="6419374" cy="2319218"/>
          </a:xfrm>
          <a:prstGeom prst="roundRect">
            <a:avLst>
              <a:gd name="adj" fmla="val 1320"/>
            </a:avLst>
          </a:prstGeom>
          <a:solidFill>
            <a:srgbClr val="EEE8DD"/>
          </a:solidFill>
          <a:ln/>
        </p:spPr>
      </p:sp>
      <p:sp>
        <p:nvSpPr>
          <p:cNvPr id="15" name="Shape 11"/>
          <p:cNvSpPr/>
          <p:nvPr/>
        </p:nvSpPr>
        <p:spPr>
          <a:xfrm>
            <a:off x="997863" y="5385435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D3C5B6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6217" y="5519380"/>
            <a:ext cx="275511" cy="344448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97863" y="620184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Transmission Share</a:t>
            </a:r>
            <a:endParaRPr lang="en-US" sz="2000" dirty="0"/>
          </a:p>
        </p:txBody>
      </p:sp>
      <p:sp>
        <p:nvSpPr>
          <p:cNvPr id="18" name="Text 13"/>
          <p:cNvSpPr/>
          <p:nvPr/>
        </p:nvSpPr>
        <p:spPr>
          <a:xfrm>
            <a:off x="997863" y="6643092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 dominates,</a:t>
            </a:r>
            <a:r>
              <a:rPr lang="en-US" sz="16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but automatic adoption is in its early growth phase, indicating future shifts.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7417237" y="5181362"/>
            <a:ext cx="6419374" cy="2319218"/>
          </a:xfrm>
          <a:prstGeom prst="roundRect">
            <a:avLst>
              <a:gd name="adj" fmla="val 1320"/>
            </a:avLst>
          </a:prstGeom>
          <a:solidFill>
            <a:srgbClr val="EEE8DD"/>
          </a:solidFill>
          <a:ln/>
        </p:spPr>
      </p:sp>
      <p:sp>
        <p:nvSpPr>
          <p:cNvPr id="20" name="Shape 15"/>
          <p:cNvSpPr/>
          <p:nvPr/>
        </p:nvSpPr>
        <p:spPr>
          <a:xfrm>
            <a:off x="7621310" y="5385435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D3C5B6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9664" y="5519380"/>
            <a:ext cx="275511" cy="344448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21310" y="620184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Fuel Distribution</a:t>
            </a:r>
            <a:endParaRPr lang="en-US" sz="2000" dirty="0"/>
          </a:p>
        </p:txBody>
      </p:sp>
      <p:sp>
        <p:nvSpPr>
          <p:cNvPr id="23" name="Text 17"/>
          <p:cNvSpPr/>
          <p:nvPr/>
        </p:nvSpPr>
        <p:spPr>
          <a:xfrm>
            <a:off x="7621310" y="6643092"/>
            <a:ext cx="601122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Petrol remains dominant,</a:t>
            </a:r>
            <a:r>
              <a:rPr lang="en-US" sz="160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diesel holds a considerable share. CNG/LPG have low presence but significant growth potential.</a:t>
            </a:r>
            <a:endParaRPr lang="en-US" sz="16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F0FE446-9E57-464F-5378-54141AF0482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3703" t="68041" r="25791" b="15196"/>
          <a:stretch>
            <a:fillRect/>
          </a:stretch>
        </p:blipFill>
        <p:spPr>
          <a:xfrm>
            <a:off x="1798533" y="2494086"/>
            <a:ext cx="5298881" cy="78045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60D8251-A2F4-A228-1CDB-299AD062287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8356" t="15584" r="26155" b="67559"/>
          <a:stretch>
            <a:fillRect/>
          </a:stretch>
        </p:blipFill>
        <p:spPr>
          <a:xfrm>
            <a:off x="3656410" y="5449252"/>
            <a:ext cx="3107650" cy="912019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7B0D590-7E80-6046-E18D-67D3146BDE4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4652" t="14773" r="52049" b="68345"/>
          <a:stretch>
            <a:fillRect/>
          </a:stretch>
        </p:blipFill>
        <p:spPr>
          <a:xfrm>
            <a:off x="10173058" y="5466993"/>
            <a:ext cx="2840649" cy="91333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44893AC-1758-3495-2B38-CB9A0DCB92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73285" y="7654944"/>
            <a:ext cx="10257115" cy="5123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8899"/>
            <a:ext cx="6579989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Total Sales Overview (1992-2020)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532573"/>
            <a:ext cx="130428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Analyzing the historical trajectory of CarDekho's sales volume.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793790" y="7256502"/>
            <a:ext cx="130428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Total Sales Volume: </a:t>
            </a:r>
            <a:r>
              <a:rPr lang="en-US" sz="1250" b="1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1,390,076,860 units</a:t>
            </a:r>
            <a:r>
              <a:rPr lang="en-US" sz="12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over the period. Sales grew steadily, with a rapid growth phase in the 2010s, peaking at </a:t>
            </a:r>
            <a:r>
              <a:rPr lang="en-US" sz="1250" b="1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7.1 million units</a:t>
            </a:r>
            <a:r>
              <a:rPr lang="en-US" sz="12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in the highest-selling year.</a:t>
            </a:r>
            <a:endParaRPr lang="en-US" sz="125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CAC32C27-99E1-44FB-9829-FC6B8E9095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2394675"/>
              </p:ext>
            </p:extLst>
          </p:nvPr>
        </p:nvGraphicFramePr>
        <p:xfrm>
          <a:off x="185901" y="1786652"/>
          <a:ext cx="9219259" cy="5469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6103"/>
            <a:ext cx="81530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Ownership Type Distribution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685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 the market demand for new vs. pre-owned vehicles.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1287661" y="651188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30271D"/>
          </a:solidFill>
          <a:ln/>
        </p:spPr>
      </p:sp>
      <p:sp>
        <p:nvSpPr>
          <p:cNvPr id="6" name="Text 3"/>
          <p:cNvSpPr/>
          <p:nvPr/>
        </p:nvSpPr>
        <p:spPr>
          <a:xfrm>
            <a:off x="1575435" y="6511885"/>
            <a:ext cx="119824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First Owner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045619" y="651188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786148"/>
          </a:solidFill>
          <a:ln/>
        </p:spPr>
      </p:sp>
      <p:sp>
        <p:nvSpPr>
          <p:cNvPr id="8" name="Text 5"/>
          <p:cNvSpPr/>
          <p:nvPr/>
        </p:nvSpPr>
        <p:spPr>
          <a:xfrm>
            <a:off x="3333393" y="6511885"/>
            <a:ext cx="145303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Second Owner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058489" y="6511885"/>
            <a:ext cx="226814" cy="226814"/>
          </a:xfrm>
          <a:prstGeom prst="roundRect">
            <a:avLst>
              <a:gd name="adj" fmla="val 8063"/>
            </a:avLst>
          </a:prstGeom>
          <a:solidFill>
            <a:srgbClr val="B39B81"/>
          </a:solidFill>
          <a:ln/>
        </p:spPr>
      </p:sp>
      <p:sp>
        <p:nvSpPr>
          <p:cNvPr id="10" name="Text 7"/>
          <p:cNvSpPr/>
          <p:nvPr/>
        </p:nvSpPr>
        <p:spPr>
          <a:xfrm>
            <a:off x="5346263" y="6511885"/>
            <a:ext cx="145553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Third &amp; Above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319063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First Owner: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17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77%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of total sales, indicating a strong preference for new or near-new vehicles.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399573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Second Owner: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Approximately </a:t>
            </a:r>
            <a:r>
              <a:rPr lang="en-US" sz="17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17%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of the market, representing a significant pre-owned segment.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99521" y="480083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Third &amp; Above: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Combined </a:t>
            </a:r>
            <a:r>
              <a:rPr lang="en-US" sz="1750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6%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, highlighting a smaller but present niche for older used cars.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99521" y="5730716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This distribution underscores robust market demand for new or first-owner resale vehicles, suggesting opportunities in both segments.</a:t>
            </a:r>
            <a:endParaRPr lang="en-US" sz="1750" dirty="0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AEAA271B-4D59-44FE-B351-6B1C510DEC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7189597"/>
              </p:ext>
            </p:extLst>
          </p:nvPr>
        </p:nvGraphicFramePr>
        <p:xfrm>
          <a:off x="665634" y="2808460"/>
          <a:ext cx="6244709" cy="33800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9963"/>
            <a:ext cx="8316397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Fuel &amp; Transmission Preferences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706166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Decoding consumer choices in power and driving experience.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93790" y="2466499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Sales by Fuel Type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93790" y="6405682"/>
            <a:ext cx="627245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Petrol dominates</a:t>
            </a: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market. Diesel remains a significant contributor. CNG &amp; LPG have minor shares, but represent a growing segment of eco-conscious buyers.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1780" y="2466499"/>
            <a:ext cx="2796064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Sales by Transmission</a:t>
            </a:r>
            <a:endParaRPr lang="en-US" sz="2000" dirty="0"/>
          </a:p>
        </p:txBody>
      </p:sp>
      <p:sp>
        <p:nvSpPr>
          <p:cNvPr id="9" name="Shape 5"/>
          <p:cNvSpPr/>
          <p:nvPr/>
        </p:nvSpPr>
        <p:spPr>
          <a:xfrm>
            <a:off x="9361765" y="5971937"/>
            <a:ext cx="204073" cy="204073"/>
          </a:xfrm>
          <a:prstGeom prst="roundRect">
            <a:avLst>
              <a:gd name="adj" fmla="val 8961"/>
            </a:avLst>
          </a:prstGeom>
          <a:solidFill>
            <a:srgbClr val="30271D"/>
          </a:solidFill>
          <a:ln/>
        </p:spPr>
      </p:sp>
      <p:sp>
        <p:nvSpPr>
          <p:cNvPr id="10" name="Text 6"/>
          <p:cNvSpPr/>
          <p:nvPr/>
        </p:nvSpPr>
        <p:spPr>
          <a:xfrm>
            <a:off x="9626798" y="5971937"/>
            <a:ext cx="691277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10470475" y="5971937"/>
            <a:ext cx="204073" cy="204073"/>
          </a:xfrm>
          <a:prstGeom prst="roundRect">
            <a:avLst>
              <a:gd name="adj" fmla="val 8961"/>
            </a:avLst>
          </a:prstGeom>
          <a:solidFill>
            <a:srgbClr val="9C7E5E"/>
          </a:solidFill>
          <a:ln/>
        </p:spPr>
      </p:sp>
      <p:sp>
        <p:nvSpPr>
          <p:cNvPr id="12" name="Text 8"/>
          <p:cNvSpPr/>
          <p:nvPr/>
        </p:nvSpPr>
        <p:spPr>
          <a:xfrm>
            <a:off x="10735508" y="5971937"/>
            <a:ext cx="940356" cy="204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Automatic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7571780" y="6405682"/>
            <a:ext cx="627245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 transmission</a:t>
            </a:r>
            <a:r>
              <a:rPr lang="en-US" sz="16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is the majority preference. Automatic is a smaller but steadily growing segment, particularly appealing in urban markets.</a:t>
            </a:r>
            <a:endParaRPr lang="en-US" sz="1600" dirty="0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13EE9802-AAB7-4812-8DEF-26EFE3BB80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8963299"/>
              </p:ext>
            </p:extLst>
          </p:nvPr>
        </p:nvGraphicFramePr>
        <p:xfrm>
          <a:off x="551592" y="2963179"/>
          <a:ext cx="6416367" cy="303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C4AD6BFE-3F2E-451D-A1D0-6858A6DE85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2991474"/>
              </p:ext>
            </p:extLst>
          </p:nvPr>
        </p:nvGraphicFramePr>
        <p:xfrm>
          <a:off x="7315200" y="2878066"/>
          <a:ext cx="6896418" cy="286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4370"/>
            <a:ext cx="7143036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Business Observations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1493996" y="1778675"/>
            <a:ext cx="282987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Strong Brand Loyalty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1493996" y="2244447"/>
            <a:ext cx="123426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Maruti, Hyundai, and Honda consistently hold top positions, showcasing enduring brand trust.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1493996" y="3020139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Price Sensitivity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1493996" y="3485912"/>
            <a:ext cx="123426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Majority of buyers gravitate towards mid-range cars, highlighting the importance of competitive pricing.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1493996" y="4261604"/>
            <a:ext cx="2797969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Fuel Preference Shift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493996" y="4727377"/>
            <a:ext cx="123426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Petrol maintains its stronghold, but diesel's market share is anticipated to decline due to evolving emission norms.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1493996" y="5503069"/>
            <a:ext cx="3584972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Urban Market Opportunity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1493996" y="5968841"/>
            <a:ext cx="123426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Automatic cars are gaining traction in cities, signaling a growing demand for convenience in congested environments.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1493996" y="6744533"/>
            <a:ext cx="343793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Low Mileage Resale Value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1493996" y="7210306"/>
            <a:ext cx="123426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Used cars with fewer kilometers driven attract premium buyers, emphasizing the value of well-maintained vehicles.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6273"/>
            <a:ext cx="7481054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Strategic Recommendations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760577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Leveraging insights for future growth.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93790" y="2347793"/>
            <a:ext cx="4203978" cy="2336721"/>
          </a:xfrm>
          <a:prstGeom prst="roundRect">
            <a:avLst>
              <a:gd name="adj" fmla="val 1383"/>
            </a:avLst>
          </a:prstGeom>
          <a:solidFill>
            <a:srgbClr val="DECEBB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2347793"/>
            <a:ext cx="60960" cy="2336721"/>
          </a:xfrm>
          <a:prstGeom prst="roundRect">
            <a:avLst>
              <a:gd name="adj" fmla="val 53023"/>
            </a:avLst>
          </a:prstGeom>
          <a:solidFill>
            <a:srgbClr val="D3C5B6"/>
          </a:solidFill>
          <a:ln/>
        </p:spPr>
      </p:sp>
      <p:sp>
        <p:nvSpPr>
          <p:cNvPr id="6" name="Text 4"/>
          <p:cNvSpPr/>
          <p:nvPr/>
        </p:nvSpPr>
        <p:spPr>
          <a:xfrm>
            <a:off x="1100614" y="259365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Target Top Brands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100614" y="3059430"/>
            <a:ext cx="3651290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Focus marketing and partnerships on market leaders (Maruti, Hyundai, Honda) to maximize reach and sales.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5213152" y="2347793"/>
            <a:ext cx="4203978" cy="2336721"/>
          </a:xfrm>
          <a:prstGeom prst="roundRect">
            <a:avLst>
              <a:gd name="adj" fmla="val 1383"/>
            </a:avLst>
          </a:prstGeom>
          <a:solidFill>
            <a:srgbClr val="DECEBB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3152" y="2347793"/>
            <a:ext cx="60960" cy="2336721"/>
          </a:xfrm>
          <a:prstGeom prst="roundRect">
            <a:avLst>
              <a:gd name="adj" fmla="val 53023"/>
            </a:avLst>
          </a:prstGeom>
          <a:solidFill>
            <a:srgbClr val="D3C5B6"/>
          </a:solidFill>
          <a:ln/>
        </p:spPr>
      </p:sp>
      <p:sp>
        <p:nvSpPr>
          <p:cNvPr id="10" name="Text 8"/>
          <p:cNvSpPr/>
          <p:nvPr/>
        </p:nvSpPr>
        <p:spPr>
          <a:xfrm>
            <a:off x="5519976" y="2593658"/>
            <a:ext cx="3513772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Boost Automatic Offerings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5519976" y="3059430"/>
            <a:ext cx="3651290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Increase city-focused campaigns for automatic models, capitalizing on urban market trends.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9632513" y="2347793"/>
            <a:ext cx="4203978" cy="2336721"/>
          </a:xfrm>
          <a:prstGeom prst="roundRect">
            <a:avLst>
              <a:gd name="adj" fmla="val 1383"/>
            </a:avLst>
          </a:prstGeom>
          <a:solidFill>
            <a:srgbClr val="DECEBB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32513" y="2347793"/>
            <a:ext cx="60960" cy="2336721"/>
          </a:xfrm>
          <a:prstGeom prst="roundRect">
            <a:avLst>
              <a:gd name="adj" fmla="val 53023"/>
            </a:avLst>
          </a:prstGeom>
          <a:solidFill>
            <a:srgbClr val="D3C5B6"/>
          </a:solidFill>
          <a:ln/>
        </p:spPr>
      </p:sp>
      <p:sp>
        <p:nvSpPr>
          <p:cNvPr id="14" name="Text 12"/>
          <p:cNvSpPr/>
          <p:nvPr/>
        </p:nvSpPr>
        <p:spPr>
          <a:xfrm>
            <a:off x="9939338" y="2593658"/>
            <a:ext cx="334315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Expand Alternative Fuels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9939338" y="3059430"/>
            <a:ext cx="3651290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Introduce and promote CNG, hybrid, and EV options to capture the eco-friendly buyer segment and align with future policies.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93790" y="4899898"/>
            <a:ext cx="4203978" cy="2673310"/>
          </a:xfrm>
          <a:prstGeom prst="roundRect">
            <a:avLst>
              <a:gd name="adj" fmla="val 1209"/>
            </a:avLst>
          </a:prstGeom>
          <a:solidFill>
            <a:srgbClr val="DECEBB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93790" y="4899898"/>
            <a:ext cx="60960" cy="2673310"/>
          </a:xfrm>
          <a:prstGeom prst="roundRect">
            <a:avLst>
              <a:gd name="adj" fmla="val 53023"/>
            </a:avLst>
          </a:prstGeom>
          <a:solidFill>
            <a:srgbClr val="D3C5B6"/>
          </a:solidFill>
          <a:ln/>
        </p:spPr>
      </p:sp>
      <p:sp>
        <p:nvSpPr>
          <p:cNvPr id="18" name="Text 16"/>
          <p:cNvSpPr/>
          <p:nvPr/>
        </p:nvSpPr>
        <p:spPr>
          <a:xfrm>
            <a:off x="1100614" y="5145762"/>
            <a:ext cx="3651290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Highlight Low Mileage Cars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1100614" y="5948124"/>
            <a:ext cx="3651290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Leverage mileage as a key selling point in the used car market to attract premium buyers and command better prices.</a:t>
            </a:r>
            <a:endParaRPr lang="en-US" sz="1650" dirty="0"/>
          </a:p>
        </p:txBody>
      </p:sp>
      <p:sp>
        <p:nvSpPr>
          <p:cNvPr id="20" name="Shape 18"/>
          <p:cNvSpPr/>
          <p:nvPr/>
        </p:nvSpPr>
        <p:spPr>
          <a:xfrm>
            <a:off x="5213152" y="4899898"/>
            <a:ext cx="4203978" cy="2673310"/>
          </a:xfrm>
          <a:prstGeom prst="roundRect">
            <a:avLst>
              <a:gd name="adj" fmla="val 1209"/>
            </a:avLst>
          </a:prstGeom>
          <a:solidFill>
            <a:srgbClr val="DECEBB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213152" y="4899898"/>
            <a:ext cx="60960" cy="2673310"/>
          </a:xfrm>
          <a:prstGeom prst="roundRect">
            <a:avLst>
              <a:gd name="adj" fmla="val 53023"/>
            </a:avLst>
          </a:prstGeom>
          <a:solidFill>
            <a:srgbClr val="D3C5B6"/>
          </a:solidFill>
          <a:ln/>
        </p:spPr>
      </p:sp>
      <p:sp>
        <p:nvSpPr>
          <p:cNvPr id="22" name="Text 20"/>
          <p:cNvSpPr/>
          <p:nvPr/>
        </p:nvSpPr>
        <p:spPr>
          <a:xfrm>
            <a:off x="5519976" y="5145762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Segmented Pricing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5519976" y="5611535"/>
            <a:ext cx="3651290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Maintain dominance in the ₹4–8 lakh segment while strategically building a niche in the luxury car market.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763</Words>
  <Application>Microsoft Office PowerPoint</Application>
  <PresentationFormat>Custom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Gelasio</vt:lpstr>
      <vt:lpstr>Arial</vt:lpstr>
      <vt:lpstr>Gelasio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Ankan Sen</cp:lastModifiedBy>
  <cp:revision>3</cp:revision>
  <dcterms:created xsi:type="dcterms:W3CDTF">2025-08-25T17:17:23Z</dcterms:created>
  <dcterms:modified xsi:type="dcterms:W3CDTF">2025-08-25T18:13:00Z</dcterms:modified>
</cp:coreProperties>
</file>